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6" r:id="rId15"/>
    <p:sldId id="276" r:id="rId16"/>
  </p:sldIdLst>
  <p:sldSz cx="9144000" cy="68548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t Groffen" initials="A.G.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300"/>
    <a:srgbClr val="D5C700"/>
    <a:srgbClr val="00577E"/>
    <a:srgbClr val="FFFFFF"/>
    <a:srgbClr val="F9F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41" autoAdjust="0"/>
    <p:restoredTop sz="94705" autoAdjust="0"/>
  </p:normalViewPr>
  <p:slideViewPr>
    <p:cSldViewPr>
      <p:cViewPr>
        <p:scale>
          <a:sx n="134" d="100"/>
          <a:sy n="134" d="100"/>
        </p:scale>
        <p:origin x="-1074" y="-36"/>
      </p:cViewPr>
      <p:guideLst>
        <p:guide orient="horz" pos="215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20072016_Analyse_Def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05919\Box%20Sync\BE3475%20Quickscan%20Waddenfonds\BE3475%20Team\BE3475%20Technical%20Data\Data_analyse\31082016_Analyse_De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nl-NL" sz="1400"/>
              <a:t>Aantal projecten:</a:t>
            </a:r>
          </a:p>
          <a:p>
            <a:pPr>
              <a:defRPr sz="1400"/>
            </a:pPr>
            <a:r>
              <a:rPr lang="nl-NL" sz="1400"/>
              <a:t>voor en na decentralisatie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577E"/>
              </a:solidFill>
              <a:ln>
                <a:solidFill>
                  <a:srgbClr val="00577E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6A8"/>
              </a:solidFill>
              <a:ln>
                <a:solidFill>
                  <a:srgbClr val="0086A8"/>
                </a:solidFill>
                <a:prstDash val="solid"/>
              </a:ln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Projecten_Aantallen!$A$11:$A$12</c:f>
              <c:strCache>
                <c:ptCount val="2"/>
                <c:pt idx="0">
                  <c:v>Wadden-fonds-Rijk</c:v>
                </c:pt>
                <c:pt idx="1">
                  <c:v>Wadden-fonds-provincies</c:v>
                </c:pt>
              </c:strCache>
            </c:strRef>
          </c:cat>
          <c:val>
            <c:numRef>
              <c:f>Projecten_Aantallen!$B$11:$B$12</c:f>
              <c:numCache>
                <c:formatCode>General</c:formatCode>
                <c:ptCount val="2"/>
                <c:pt idx="0">
                  <c:v>53</c:v>
                </c:pt>
                <c:pt idx="1">
                  <c:v>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233073578980922"/>
          <c:y val="0.44669645442199668"/>
          <c:w val="0.27766927083333331"/>
          <c:h val="0.2188815789473684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gebieden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5661631374"/>
          <c:y val="0.14399314668999708"/>
          <c:w val="0.61654461752515011"/>
          <c:h val="0.57144736842105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'Projecten_Investeringen_euro''s'!$B$13</c:f>
              <c:strCache>
                <c:ptCount val="1"/>
                <c:pt idx="0">
                  <c:v>Aandeel Waddenfonds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'Projecten_Investeringen_euro''s'!$A$14:$A$19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'Projecten_Investeringen_euro''s'!$B$14:$B$19</c:f>
              <c:numCache>
                <c:formatCode>0</c:formatCode>
                <c:ptCount val="6"/>
                <c:pt idx="0">
                  <c:v>13518411</c:v>
                </c:pt>
                <c:pt idx="1">
                  <c:v>45307275</c:v>
                </c:pt>
                <c:pt idx="2">
                  <c:v>103922137</c:v>
                </c:pt>
                <c:pt idx="3">
                  <c:v>9394263</c:v>
                </c:pt>
                <c:pt idx="4">
                  <c:v>7938867</c:v>
                </c:pt>
                <c:pt idx="5">
                  <c:v>11624161</c:v>
                </c:pt>
              </c:numCache>
            </c:numRef>
          </c:val>
        </c:ser>
        <c:ser>
          <c:idx val="1"/>
          <c:order val="1"/>
          <c:tx>
            <c:strRef>
              <c:f>'Projecten_Investeringen_euro''s'!$C$13</c:f>
              <c:strCache>
                <c:ptCount val="1"/>
                <c:pt idx="0">
                  <c:v>Aandeel cofinanciering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'Projecten_Investeringen_euro''s'!$A$14:$A$19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'Projecten_Investeringen_euro''s'!$C$14:$C$19</c:f>
              <c:numCache>
                <c:formatCode>0</c:formatCode>
                <c:ptCount val="6"/>
                <c:pt idx="0">
                  <c:v>12751584</c:v>
                </c:pt>
                <c:pt idx="1">
                  <c:v>31756873</c:v>
                </c:pt>
                <c:pt idx="2">
                  <c:v>76091906</c:v>
                </c:pt>
                <c:pt idx="3">
                  <c:v>2586559</c:v>
                </c:pt>
                <c:pt idx="4">
                  <c:v>3732376</c:v>
                </c:pt>
                <c:pt idx="5">
                  <c:v>2098627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52032"/>
        <c:axId val="39053568"/>
      </c:barChart>
      <c:catAx>
        <c:axId val="3905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39053568"/>
        <c:crosses val="autoZero"/>
        <c:auto val="1"/>
        <c:lblAlgn val="ctr"/>
        <c:lblOffset val="100"/>
        <c:noMultiLvlLbl val="0"/>
      </c:catAx>
      <c:valAx>
        <c:axId val="390535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905203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4.98926666446361E-3"/>
                <c:y val="0.17275014925666032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nl-NL"/>
                    <a:t>Bedrag in miljoenen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74683842592592597"/>
          <c:y val="0.35878859649122807"/>
          <c:w val="0.24644566458386924"/>
          <c:h val="0.2617657894736842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totaal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309603085353733"/>
          <c:y val="0.14440981335666375"/>
          <c:w val="0.50269343310958503"/>
          <c:h val="0.7396103091280256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'Projecten_Investeringen_perc (2'!$C$50</c:f>
              <c:strCache>
                <c:ptCount val="1"/>
                <c:pt idx="0">
                  <c:v>Aandeel Economie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'Projecten_Investeringen_perc (2'!$C$57</c:f>
              <c:numCache>
                <c:formatCode>0.00%</c:formatCode>
                <c:ptCount val="1"/>
                <c:pt idx="0">
                  <c:v>0.39581394168177891</c:v>
                </c:pt>
              </c:numCache>
            </c:numRef>
          </c:val>
        </c:ser>
        <c:ser>
          <c:idx val="1"/>
          <c:order val="1"/>
          <c:tx>
            <c:strRef>
              <c:f>'Projecten_Investeringen_perc (2'!$B$50</c:f>
              <c:strCache>
                <c:ptCount val="1"/>
                <c:pt idx="0">
                  <c:v>Aandeel Ecologie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'Projecten_Investeringen_perc (2'!$B$57</c:f>
              <c:numCache>
                <c:formatCode>0.00%</c:formatCode>
                <c:ptCount val="1"/>
                <c:pt idx="0">
                  <c:v>0.60418605831822103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105664"/>
        <c:axId val="39107200"/>
      </c:barChart>
      <c:catAx>
        <c:axId val="39105664"/>
        <c:scaling>
          <c:orientation val="minMax"/>
        </c:scaling>
        <c:delete val="0"/>
        <c:axPos val="b"/>
        <c:majorTickMark val="out"/>
        <c:minorTickMark val="none"/>
        <c:tickLblPos val="nextTo"/>
        <c:crossAx val="39107200"/>
        <c:crosses val="autoZero"/>
        <c:auto val="1"/>
        <c:lblAlgn val="ctr"/>
        <c:lblOffset val="100"/>
        <c:noMultiLvlLbl val="0"/>
      </c:catAx>
      <c:valAx>
        <c:axId val="3910720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9105664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1158793354450278"/>
          <c:y val="0.45189008818411375"/>
          <c:w val="0.23811949337162697"/>
          <c:h val="0.240207919243662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gebieden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47314151520534"/>
          <c:y val="0.14399314668999708"/>
          <c:w val="0.65307787893809122"/>
          <c:h val="0.571447368421052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'Projecten_Investeringen_perc (2'!$C$50</c:f>
              <c:strCache>
                <c:ptCount val="1"/>
                <c:pt idx="0">
                  <c:v>Aandeel Economie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'Projecten_Investeringen_perc (2'!$A$51:$A$56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'Projecten_Investeringen_perc (2'!$C$51:$C$56</c:f>
              <c:numCache>
                <c:formatCode>0.00%</c:formatCode>
                <c:ptCount val="6"/>
                <c:pt idx="0">
                  <c:v>0.32123464806625573</c:v>
                </c:pt>
                <c:pt idx="1">
                  <c:v>0.38842678072075226</c:v>
                </c:pt>
                <c:pt idx="2">
                  <c:v>0.46463375641329691</c:v>
                </c:pt>
                <c:pt idx="3">
                  <c:v>0.38224243881611575</c:v>
                </c:pt>
                <c:pt idx="4">
                  <c:v>6.2798885533666207E-2</c:v>
                </c:pt>
                <c:pt idx="5">
                  <c:v>0.32250155516600293</c:v>
                </c:pt>
              </c:numCache>
            </c:numRef>
          </c:val>
        </c:ser>
        <c:ser>
          <c:idx val="1"/>
          <c:order val="1"/>
          <c:tx>
            <c:strRef>
              <c:f>'Projecten_Investeringen_perc (2'!$B$50</c:f>
              <c:strCache>
                <c:ptCount val="1"/>
                <c:pt idx="0">
                  <c:v>Aandeel Ecologie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'Projecten_Investeringen_perc (2'!$A$51:$A$56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'Projecten_Investeringen_perc (2'!$B$51:$B$56</c:f>
              <c:numCache>
                <c:formatCode>0.00%</c:formatCode>
                <c:ptCount val="6"/>
                <c:pt idx="0">
                  <c:v>0.67876535193374432</c:v>
                </c:pt>
                <c:pt idx="1">
                  <c:v>0.61157321927924779</c:v>
                </c:pt>
                <c:pt idx="2">
                  <c:v>0.53536624358670304</c:v>
                </c:pt>
                <c:pt idx="3">
                  <c:v>0.61775756118388425</c:v>
                </c:pt>
                <c:pt idx="4">
                  <c:v>0.93720111446633381</c:v>
                </c:pt>
                <c:pt idx="5">
                  <c:v>0.67749844483399702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268416"/>
        <c:axId val="46269952"/>
      </c:barChart>
      <c:catAx>
        <c:axId val="4626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269952"/>
        <c:crosses val="autoZero"/>
        <c:auto val="1"/>
        <c:lblAlgn val="ctr"/>
        <c:lblOffset val="100"/>
        <c:noMultiLvlLbl val="0"/>
      </c:catAx>
      <c:valAx>
        <c:axId val="4626995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268416"/>
        <c:crosses val="autoZero"/>
        <c:crossBetween val="between"/>
        <c:majorUnit val="0.2"/>
        <c:dispUnits>
          <c:builtInUnit val="million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Bedrag in miljoenen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7671637144741088"/>
          <c:y val="0.40347883252943528"/>
          <c:w val="0.19336667013709216"/>
          <c:h val="0.235642956800086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totaal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309603085353733"/>
          <c:y val="0.14440981335666375"/>
          <c:w val="0.50269343310958503"/>
          <c:h val="0.73961030912802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'Projecten_Investeringen_euro''s'!$C$50</c:f>
              <c:strCache>
                <c:ptCount val="1"/>
                <c:pt idx="0">
                  <c:v>Aandeel Economie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'Projecten_Investeringen_euro''s'!$C$57</c:f>
              <c:numCache>
                <c:formatCode>0</c:formatCode>
                <c:ptCount val="1"/>
                <c:pt idx="0">
                  <c:v>77138278</c:v>
                </c:pt>
              </c:numCache>
            </c:numRef>
          </c:val>
        </c:ser>
        <c:ser>
          <c:idx val="1"/>
          <c:order val="1"/>
          <c:tx>
            <c:strRef>
              <c:f>'Projecten_Investeringen_euro''s'!$B$50</c:f>
              <c:strCache>
                <c:ptCount val="1"/>
                <c:pt idx="0">
                  <c:v>Aandeel Ecologie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'Projecten_Investeringen_euro''s'!$B$57</c:f>
              <c:numCache>
                <c:formatCode>0</c:formatCode>
                <c:ptCount val="1"/>
                <c:pt idx="0">
                  <c:v>117746919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05664"/>
        <c:axId val="46307200"/>
      </c:barChart>
      <c:catAx>
        <c:axId val="46305664"/>
        <c:scaling>
          <c:orientation val="minMax"/>
        </c:scaling>
        <c:delete val="0"/>
        <c:axPos val="b"/>
        <c:majorTickMark val="out"/>
        <c:minorTickMark val="none"/>
        <c:tickLblPos val="nextTo"/>
        <c:crossAx val="46307200"/>
        <c:crosses val="autoZero"/>
        <c:auto val="1"/>
        <c:lblAlgn val="ctr"/>
        <c:lblOffset val="100"/>
        <c:noMultiLvlLbl val="0"/>
      </c:catAx>
      <c:valAx>
        <c:axId val="463072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63056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144272858989229E-2"/>
                <c:y val="0.31215862951010964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nl-NL"/>
                    <a:t>Bedrag in miljoenen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71158793354450278"/>
          <c:y val="0.45189008818411375"/>
          <c:w val="0.23811949337162697"/>
          <c:h val="0.187590833333333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gebieden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947314151520534"/>
          <c:y val="0.14399314668999708"/>
          <c:w val="0.65307787893809122"/>
          <c:h val="0.5937280701754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'Projecten_Investeringen_euro''s'!$C$50</c:f>
              <c:strCache>
                <c:ptCount val="1"/>
                <c:pt idx="0">
                  <c:v>Aandeel Economie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'Projecten_Investeringen_euro''s'!$A$51:$A$56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'Projecten_Investeringen_euro''s'!$C$51:$C$56</c:f>
              <c:numCache>
                <c:formatCode>0</c:formatCode>
                <c:ptCount val="6"/>
                <c:pt idx="0">
                  <c:v>4342582</c:v>
                </c:pt>
                <c:pt idx="1">
                  <c:v>17110827</c:v>
                </c:pt>
                <c:pt idx="2">
                  <c:v>47846621</c:v>
                </c:pt>
                <c:pt idx="3">
                  <c:v>3590886</c:v>
                </c:pt>
                <c:pt idx="4">
                  <c:v>498552</c:v>
                </c:pt>
                <c:pt idx="5">
                  <c:v>3748810</c:v>
                </c:pt>
              </c:numCache>
            </c:numRef>
          </c:val>
        </c:ser>
        <c:ser>
          <c:idx val="1"/>
          <c:order val="1"/>
          <c:tx>
            <c:strRef>
              <c:f>'Projecten_Investeringen_euro''s'!$B$50</c:f>
              <c:strCache>
                <c:ptCount val="1"/>
                <c:pt idx="0">
                  <c:v>Aandeel Ecologie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'Projecten_Investeringen_euro''s'!$A$51:$A$56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'Projecten_Investeringen_euro''s'!$B$51:$B$56</c:f>
              <c:numCache>
                <c:formatCode>0</c:formatCode>
                <c:ptCount val="6"/>
                <c:pt idx="0">
                  <c:v>9175829</c:v>
                </c:pt>
                <c:pt idx="1">
                  <c:v>26940788</c:v>
                </c:pt>
                <c:pt idx="2">
                  <c:v>55130445</c:v>
                </c:pt>
                <c:pt idx="3">
                  <c:v>5803377</c:v>
                </c:pt>
                <c:pt idx="4">
                  <c:v>7440315</c:v>
                </c:pt>
                <c:pt idx="5">
                  <c:v>7875351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07936"/>
        <c:axId val="48809472"/>
      </c:barChart>
      <c:catAx>
        <c:axId val="4880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809472"/>
        <c:crosses val="autoZero"/>
        <c:auto val="1"/>
        <c:lblAlgn val="ctr"/>
        <c:lblOffset val="100"/>
        <c:noMultiLvlLbl val="0"/>
      </c:catAx>
      <c:valAx>
        <c:axId val="4880947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8807936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Bedrag in miljoenen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7671637144741088"/>
          <c:y val="0.40347883252943528"/>
          <c:w val="0.19336667013709216"/>
          <c:h val="0.235642956800086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Frequentie thema's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'Projecten_Thema''s'!$J$2:$J$4</c:f>
              <c:strCache>
                <c:ptCount val="3"/>
                <c:pt idx="0">
                  <c:v>Geen thema</c:v>
                </c:pt>
                <c:pt idx="1">
                  <c:v>1 thema</c:v>
                </c:pt>
                <c:pt idx="2">
                  <c:v>2 thema's</c:v>
                </c:pt>
              </c:strCache>
            </c:strRef>
          </c:cat>
          <c:val>
            <c:numRef>
              <c:f>'Projecten_Thema''s'!$K$2:$K$4</c:f>
              <c:numCache>
                <c:formatCode>General</c:formatCode>
                <c:ptCount val="3"/>
                <c:pt idx="0">
                  <c:v>30</c:v>
                </c:pt>
                <c:pt idx="1">
                  <c:v>85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89024"/>
        <c:axId val="47490560"/>
      </c:barChart>
      <c:catAx>
        <c:axId val="4748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490560"/>
        <c:crosses val="autoZero"/>
        <c:auto val="1"/>
        <c:lblAlgn val="ctr"/>
        <c:lblOffset val="100"/>
        <c:noMultiLvlLbl val="0"/>
      </c:catAx>
      <c:valAx>
        <c:axId val="4749056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Aantal projecten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7489024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thema's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6937244377263809"/>
          <c:y val="0.11175278622087134"/>
          <c:w val="0.50439510438276514"/>
          <c:h val="0.76242251633439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'Projecten_Thema''s'!$M$23:$M$37</c:f>
              <c:strCache>
                <c:ptCount val="15"/>
                <c:pt idx="0">
                  <c:v>8 Duurzame agrarische sector</c:v>
                </c:pt>
                <c:pt idx="1">
                  <c:v>7 Duurzame visserij</c:v>
                </c:pt>
                <c:pt idx="2">
                  <c:v>6 Duurzame havens</c:v>
                </c:pt>
                <c:pt idx="3">
                  <c:v>5 Verduurzaming energiehuishouding</c:v>
                </c:pt>
                <c:pt idx="4">
                  <c:v>4 Wonen, werken en recreëren</c:v>
                </c:pt>
                <c:pt idx="5">
                  <c:v>4 Budget lokale innovaties</c:v>
                </c:pt>
                <c:pt idx="6">
                  <c:v>3 Werelderfgoed, cultuurhistorie en landschapsontwikkeling</c:v>
                </c:pt>
                <c:pt idx="7">
                  <c:v>3 Landschap en cultuurhistorie</c:v>
                </c:pt>
                <c:pt idx="8">
                  <c:v>3 Energietransitie en duurzame ontwikkeling havens</c:v>
                </c:pt>
                <c:pt idx="9">
                  <c:v>2 Werelderfgoed, toerisme, recreatie, landschap en cultuurhistorie</c:v>
                </c:pt>
                <c:pt idx="10">
                  <c:v>2 Water</c:v>
                </c:pt>
                <c:pt idx="11">
                  <c:v>2 Klimaat, energie en water</c:v>
                </c:pt>
                <c:pt idx="12">
                  <c:v>1 Natuur en water</c:v>
                </c:pt>
                <c:pt idx="13">
                  <c:v>1 Natuur</c:v>
                </c:pt>
                <c:pt idx="14">
                  <c:v>1 Ecosystemen, habitat en soorten</c:v>
                </c:pt>
              </c:strCache>
            </c:strRef>
          </c:cat>
          <c:val>
            <c:numRef>
              <c:f>'Projecten_Thema''s'!$N$23:$N$37</c:f>
              <c:numCache>
                <c:formatCode>General</c:formatCode>
                <c:ptCount val="1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11</c:v>
                </c:pt>
                <c:pt idx="8">
                  <c:v>16</c:v>
                </c:pt>
                <c:pt idx="9">
                  <c:v>17</c:v>
                </c:pt>
                <c:pt idx="10">
                  <c:v>1</c:v>
                </c:pt>
                <c:pt idx="11">
                  <c:v>2</c:v>
                </c:pt>
                <c:pt idx="12">
                  <c:v>13</c:v>
                </c:pt>
                <c:pt idx="13">
                  <c:v>8</c:v>
                </c:pt>
                <c:pt idx="1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79904"/>
        <c:axId val="47985792"/>
      </c:barChart>
      <c:catAx>
        <c:axId val="47979904"/>
        <c:scaling>
          <c:orientation val="minMax"/>
        </c:scaling>
        <c:delete val="0"/>
        <c:axPos val="l"/>
        <c:majorTickMark val="out"/>
        <c:minorTickMark val="none"/>
        <c:tickLblPos val="nextTo"/>
        <c:crossAx val="47985792"/>
        <c:crosses val="autoZero"/>
        <c:auto val="1"/>
        <c:lblAlgn val="ctr"/>
        <c:lblOffset val="100"/>
        <c:noMultiLvlLbl val="0"/>
      </c:catAx>
      <c:valAx>
        <c:axId val="47985792"/>
        <c:scaling>
          <c:orientation val="minMax"/>
          <c:max val="2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Frequentie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797990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nl-NL" sz="1400" dirty="0"/>
              <a:t>Status </a:t>
            </a:r>
            <a:r>
              <a:rPr lang="nl-NL" sz="1400" baseline="0" dirty="0"/>
              <a:t>p</a:t>
            </a:r>
            <a:r>
              <a:rPr lang="nl-NL" sz="1400" dirty="0"/>
              <a:t>rojecten:</a:t>
            </a:r>
          </a:p>
          <a:p>
            <a:pPr>
              <a:defRPr sz="1400"/>
            </a:pPr>
            <a:r>
              <a:rPr lang="nl-NL" sz="1400" dirty="0"/>
              <a:t>voor en na decentralisatie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577E"/>
              </a:solidFill>
              <a:ln>
                <a:solidFill>
                  <a:srgbClr val="00577E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6A8"/>
              </a:solidFill>
              <a:ln>
                <a:solidFill>
                  <a:srgbClr val="0086A8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7D300"/>
              </a:solidFill>
              <a:ln>
                <a:solidFill>
                  <a:srgbClr val="C7D300"/>
                </a:solidFill>
                <a:prstDash val="solid"/>
              </a:ln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Projecten_Aantallen!$A$16:$A$18</c:f>
              <c:strCache>
                <c:ptCount val="3"/>
                <c:pt idx="0">
                  <c:v>Ingetrokken</c:v>
                </c:pt>
                <c:pt idx="1">
                  <c:v>Toegekend</c:v>
                </c:pt>
                <c:pt idx="2">
                  <c:v>Vastgesteld</c:v>
                </c:pt>
              </c:strCache>
            </c:strRef>
          </c:cat>
          <c:val>
            <c:numRef>
              <c:f>Projecten_Aantallen!$B$16:$B$18</c:f>
              <c:numCache>
                <c:formatCode>General</c:formatCode>
                <c:ptCount val="3"/>
                <c:pt idx="0">
                  <c:v>8</c:v>
                </c:pt>
                <c:pt idx="1">
                  <c:v>82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8787767808093758"/>
          <c:y val="0.49937536877657734"/>
          <c:w val="0.28628252863740872"/>
          <c:h val="0.22393619402225884"/>
        </c:manualLayout>
      </c:layout>
      <c:overlay val="0"/>
      <c:txPr>
        <a:bodyPr/>
        <a:lstStyle/>
        <a:p>
          <a:pPr rtl="0">
            <a:defRPr/>
          </a:pPr>
          <a:endParaRPr lang="nl-N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nl-NL" sz="1400"/>
              <a:t>Status projecten: Waddenfonds -  Rijk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577E"/>
              </a:solidFill>
              <a:ln>
                <a:solidFill>
                  <a:srgbClr val="00577E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6A8"/>
              </a:solidFill>
              <a:ln>
                <a:solidFill>
                  <a:srgbClr val="0086A8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7D300"/>
              </a:solidFill>
              <a:ln>
                <a:solidFill>
                  <a:srgbClr val="C7D300"/>
                </a:solidFill>
                <a:prstDash val="solid"/>
              </a:ln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Projecten_Aantallen!$A$23:$A$25</c:f>
              <c:strCache>
                <c:ptCount val="3"/>
                <c:pt idx="0">
                  <c:v>Ingetrokken</c:v>
                </c:pt>
                <c:pt idx="1">
                  <c:v>Toegekend</c:v>
                </c:pt>
                <c:pt idx="2">
                  <c:v>Vastgesteld</c:v>
                </c:pt>
              </c:strCache>
            </c:strRef>
          </c:cat>
          <c:val>
            <c:numRef>
              <c:f>Projecten_Aantallen!$B$23:$B$25</c:f>
              <c:numCache>
                <c:formatCode>General</c:formatCode>
                <c:ptCount val="3"/>
                <c:pt idx="0">
                  <c:v>4</c:v>
                </c:pt>
                <c:pt idx="1">
                  <c:v>17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nl-N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nl-NL" sz="1400"/>
              <a:t>Status projecten:  Waddenfonds - provincies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577E"/>
              </a:solidFill>
              <a:ln>
                <a:solidFill>
                  <a:srgbClr val="00577E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6A8"/>
              </a:solidFill>
              <a:ln>
                <a:solidFill>
                  <a:srgbClr val="0086A8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7D300"/>
              </a:solidFill>
              <a:ln>
                <a:solidFill>
                  <a:srgbClr val="C7D300"/>
                </a:solidFill>
                <a:prstDash val="solid"/>
              </a:ln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Projecten_Aantallen!$A$29:$A$31</c:f>
              <c:strCache>
                <c:ptCount val="3"/>
                <c:pt idx="0">
                  <c:v>Ingetrokken</c:v>
                </c:pt>
                <c:pt idx="1">
                  <c:v>Toegekend</c:v>
                </c:pt>
                <c:pt idx="2">
                  <c:v>Vastgesteld</c:v>
                </c:pt>
              </c:strCache>
            </c:strRef>
          </c:cat>
          <c:val>
            <c:numRef>
              <c:f>Projecten_Aantallen!$B$29:$B$31</c:f>
              <c:numCache>
                <c:formatCode>General</c:formatCode>
                <c:ptCount val="3"/>
                <c:pt idx="0">
                  <c:v>4</c:v>
                </c:pt>
                <c:pt idx="1">
                  <c:v>65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nl-N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Geografische verdeling projecten</a:t>
            </a:r>
            <a:r>
              <a:rPr lang="en-US" sz="1400" baseline="0"/>
              <a:t> </a:t>
            </a:r>
            <a:endParaRPr lang="en-US" sz="14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Projecten_Geografisch!$A$12:$A$18</c:f>
              <c:strCache>
                <c:ptCount val="7"/>
                <c:pt idx="0">
                  <c:v>Fryslân</c:v>
                </c:pt>
                <c:pt idx="1">
                  <c:v>Groningen</c:v>
                </c:pt>
                <c:pt idx="2">
                  <c:v>Noord-Holland</c:v>
                </c:pt>
                <c:pt idx="3">
                  <c:v>Fryslân; Groningen</c:v>
                </c:pt>
                <c:pt idx="4">
                  <c:v>Fryslân; Noord-Holland</c:v>
                </c:pt>
                <c:pt idx="5">
                  <c:v>Fryslân; Groningen; Noord-Holland</c:v>
                </c:pt>
                <c:pt idx="6">
                  <c:v>Niet bekend</c:v>
                </c:pt>
              </c:strCache>
            </c:strRef>
          </c:cat>
          <c:val>
            <c:numRef>
              <c:f>Projecten_Geografisch!$B$12:$B$18</c:f>
              <c:numCache>
                <c:formatCode>General</c:formatCode>
                <c:ptCount val="7"/>
                <c:pt idx="0">
                  <c:v>34</c:v>
                </c:pt>
                <c:pt idx="1">
                  <c:v>26</c:v>
                </c:pt>
                <c:pt idx="2">
                  <c:v>38</c:v>
                </c:pt>
                <c:pt idx="3">
                  <c:v>3</c:v>
                </c:pt>
                <c:pt idx="4">
                  <c:v>4</c:v>
                </c:pt>
                <c:pt idx="5">
                  <c:v>16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186432"/>
        <c:axId val="45188224"/>
      </c:barChart>
      <c:catAx>
        <c:axId val="45186432"/>
        <c:scaling>
          <c:orientation val="minMax"/>
        </c:scaling>
        <c:delete val="0"/>
        <c:axPos val="l"/>
        <c:majorTickMark val="out"/>
        <c:minorTickMark val="none"/>
        <c:tickLblPos val="nextTo"/>
        <c:crossAx val="45188224"/>
        <c:crosses val="autoZero"/>
        <c:auto val="1"/>
        <c:lblAlgn val="ctr"/>
        <c:lblOffset val="100"/>
        <c:noMultiLvlLbl val="0"/>
      </c:catAx>
      <c:valAx>
        <c:axId val="4518822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Aantal projecten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1864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Geografische verdeling projecten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Projecten_Geografisch!$D$12:$D$18</c:f>
              <c:strCache>
                <c:ptCount val="7"/>
                <c:pt idx="0">
                  <c:v>Zee</c:v>
                </c:pt>
                <c:pt idx="1">
                  <c:v>Kust</c:v>
                </c:pt>
                <c:pt idx="2">
                  <c:v>Eilanden</c:v>
                </c:pt>
                <c:pt idx="3">
                  <c:v>Kust; Zee</c:v>
                </c:pt>
                <c:pt idx="4">
                  <c:v>Eilanden; Kust</c:v>
                </c:pt>
                <c:pt idx="5">
                  <c:v>Eilanden; Kust; Zee</c:v>
                </c:pt>
                <c:pt idx="6">
                  <c:v>Niet bekend</c:v>
                </c:pt>
              </c:strCache>
            </c:strRef>
          </c:cat>
          <c:val>
            <c:numRef>
              <c:f>Projecten_Geografisch!$E$12:$E$18</c:f>
              <c:numCache>
                <c:formatCode>General</c:formatCode>
                <c:ptCount val="7"/>
                <c:pt idx="0">
                  <c:v>10</c:v>
                </c:pt>
                <c:pt idx="1">
                  <c:v>65</c:v>
                </c:pt>
                <c:pt idx="2">
                  <c:v>37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231488"/>
        <c:axId val="45229568"/>
      </c:barChart>
      <c:valAx>
        <c:axId val="45229568"/>
        <c:scaling>
          <c:orientation val="minMax"/>
          <c:max val="7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Aantal projecten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5231488"/>
        <c:crosses val="autoZero"/>
        <c:crossBetween val="between"/>
      </c:valAx>
      <c:catAx>
        <c:axId val="45231488"/>
        <c:scaling>
          <c:orientation val="minMax"/>
        </c:scaling>
        <c:delete val="0"/>
        <c:axPos val="l"/>
        <c:majorTickMark val="out"/>
        <c:minorTickMark val="none"/>
        <c:tickLblPos val="nextTo"/>
        <c:crossAx val="452295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totaal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969859308766545"/>
          <c:y val="0.14440981335666375"/>
          <c:w val="0.47718285959483003"/>
          <c:h val="0.7396103091280256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'Projecten_Investeringen_perc (2'!$B$13</c:f>
              <c:strCache>
                <c:ptCount val="1"/>
                <c:pt idx="0">
                  <c:v>Aandeel Waddenfonds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'Projecten_Investeringen_perc (2'!$B$20</c:f>
              <c:numCache>
                <c:formatCode>0.00%</c:formatCode>
                <c:ptCount val="1"/>
                <c:pt idx="0">
                  <c:v>0.60325559735593326</c:v>
                </c:pt>
              </c:numCache>
            </c:numRef>
          </c:val>
        </c:ser>
        <c:ser>
          <c:idx val="1"/>
          <c:order val="1"/>
          <c:tx>
            <c:strRef>
              <c:f>'Projecten_Investeringen_perc (2'!$C$13</c:f>
              <c:strCache>
                <c:ptCount val="1"/>
                <c:pt idx="0">
                  <c:v>Aandeel cofinanciering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'Projecten_Investeringen_perc (2'!$C$20</c:f>
              <c:numCache>
                <c:formatCode>0.00%</c:formatCode>
                <c:ptCount val="1"/>
                <c:pt idx="0">
                  <c:v>0.39674440264406674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62720"/>
        <c:axId val="45264256"/>
      </c:barChart>
      <c:catAx>
        <c:axId val="4526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45264256"/>
        <c:crosses val="autoZero"/>
        <c:auto val="1"/>
        <c:lblAlgn val="ctr"/>
        <c:lblOffset val="100"/>
        <c:noMultiLvlLbl val="0"/>
      </c:catAx>
      <c:valAx>
        <c:axId val="4526425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526272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67332912906665277"/>
          <c:y val="0.49942071055982379"/>
          <c:w val="0.29381641159636684"/>
          <c:h val="0.162180277777777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gebieden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5661631374"/>
          <c:y val="0.14399314668999708"/>
          <c:w val="0.61654461752515011"/>
          <c:h val="0.59372807017543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'Projecten_Investeringen_perc (2'!$B$13</c:f>
              <c:strCache>
                <c:ptCount val="1"/>
                <c:pt idx="0">
                  <c:v>Aandeel Waddenfonds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'Projecten_Investeringen_perc (2'!$A$14:$A$19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'Projecten_Investeringen_perc (2'!$B$14:$B$19</c:f>
              <c:numCache>
                <c:formatCode>0.00%</c:formatCode>
                <c:ptCount val="6"/>
                <c:pt idx="0">
                  <c:v>0.51459511126667512</c:v>
                </c:pt>
                <c:pt idx="1">
                  <c:v>0.58791638103881971</c:v>
                </c:pt>
                <c:pt idx="2">
                  <c:v>0.57730016652089744</c:v>
                </c:pt>
                <c:pt idx="3">
                  <c:v>0.78410838588537579</c:v>
                </c:pt>
                <c:pt idx="4">
                  <c:v>0.68020749803598468</c:v>
                </c:pt>
                <c:pt idx="5">
                  <c:v>0.84706992485783505</c:v>
                </c:pt>
              </c:numCache>
            </c:numRef>
          </c:val>
        </c:ser>
        <c:ser>
          <c:idx val="1"/>
          <c:order val="1"/>
          <c:tx>
            <c:strRef>
              <c:f>'Projecten_Investeringen_perc (2'!$C$13</c:f>
              <c:strCache>
                <c:ptCount val="1"/>
                <c:pt idx="0">
                  <c:v>Aandeel cofinanciering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'Projecten_Investeringen_perc (2'!$A$14:$A$19</c:f>
              <c:strCache>
                <c:ptCount val="6"/>
                <c:pt idx="0">
                  <c:v>Zee</c:v>
                </c:pt>
                <c:pt idx="1">
                  <c:v>Eilanden</c:v>
                </c:pt>
                <c:pt idx="2">
                  <c:v>Kust</c:v>
                </c:pt>
                <c:pt idx="3">
                  <c:v>Eilanden; Kust</c:v>
                </c:pt>
                <c:pt idx="4">
                  <c:v>Kust; Zee</c:v>
                </c:pt>
                <c:pt idx="5">
                  <c:v>Eilanden; kust; zee</c:v>
                </c:pt>
              </c:strCache>
            </c:strRef>
          </c:cat>
          <c:val>
            <c:numRef>
              <c:f>'Projecten_Investeringen_perc (2'!$C$14:$C$19</c:f>
              <c:numCache>
                <c:formatCode>0.00%</c:formatCode>
                <c:ptCount val="6"/>
                <c:pt idx="0">
                  <c:v>0.48540488873332482</c:v>
                </c:pt>
                <c:pt idx="1">
                  <c:v>0.41208361896118023</c:v>
                </c:pt>
                <c:pt idx="2">
                  <c:v>0.4226998334791025</c:v>
                </c:pt>
                <c:pt idx="3">
                  <c:v>0.21589161411462418</c:v>
                </c:pt>
                <c:pt idx="4">
                  <c:v>0.31979250196401532</c:v>
                </c:pt>
                <c:pt idx="5">
                  <c:v>0.152930075142165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102784"/>
        <c:axId val="46112768"/>
      </c:barChart>
      <c:catAx>
        <c:axId val="46102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6112768"/>
        <c:crosses val="autoZero"/>
        <c:auto val="1"/>
        <c:lblAlgn val="ctr"/>
        <c:lblOffset val="100"/>
        <c:noMultiLvlLbl val="0"/>
      </c:catAx>
      <c:valAx>
        <c:axId val="4611276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6102784"/>
        <c:crosses val="autoZero"/>
        <c:crossBetween val="between"/>
        <c:majorUnit val="0.2"/>
        <c:dispUnits>
          <c:builtInUnit val="millions"/>
          <c:dispUnitsLbl>
            <c:layout>
              <c:manualLayout>
                <c:xMode val="edge"/>
                <c:yMode val="edge"/>
                <c:x val="4.98926666446361E-3"/>
                <c:y val="0.17275014925666032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nl-NL"/>
                    <a:t>Bedrag in miljoenen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77358878730588299"/>
          <c:y val="0.36992895307491364"/>
          <c:w val="0.21675559303323499"/>
          <c:h val="0.235642867871437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Verdeling investeringen: totaal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969859308766545"/>
          <c:y val="0.14440981335666375"/>
          <c:w val="0.47718285959483003"/>
          <c:h val="0.73961030912802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'Projecten_Investeringen_euro''s'!$B$13</c:f>
              <c:strCache>
                <c:ptCount val="1"/>
                <c:pt idx="0">
                  <c:v>Aandeel Waddenfonds</c:v>
                </c:pt>
              </c:strCache>
            </c:strRef>
          </c:tx>
          <c:spPr>
            <a:solidFill>
              <a:srgbClr val="00577E"/>
            </a:solidFill>
            <a:ln>
              <a:solidFill>
                <a:srgbClr val="00577E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'Projecten_Investeringen_euro''s'!$B$20</c:f>
              <c:numCache>
                <c:formatCode>0</c:formatCode>
                <c:ptCount val="1"/>
                <c:pt idx="0">
                  <c:v>197085928</c:v>
                </c:pt>
              </c:numCache>
            </c:numRef>
          </c:val>
        </c:ser>
        <c:ser>
          <c:idx val="1"/>
          <c:order val="1"/>
          <c:tx>
            <c:strRef>
              <c:f>'Projecten_Investeringen_euro''s'!$C$13</c:f>
              <c:strCache>
                <c:ptCount val="1"/>
                <c:pt idx="0">
                  <c:v>Aandeel cofinanciering</c:v>
                </c:pt>
              </c:strCache>
            </c:strRef>
          </c:tx>
          <c:spPr>
            <a:solidFill>
              <a:srgbClr val="0086A8"/>
            </a:solidFill>
            <a:ln>
              <a:solidFill>
                <a:srgbClr val="0086A8"/>
              </a:solidFill>
            </a:ln>
            <a:scene3d>
              <a:camera prst="orthographicFront"/>
              <a:lightRig rig="threePt" dir="t"/>
            </a:scene3d>
            <a:sp3d/>
          </c:spPr>
          <c:invertIfNegative val="0"/>
          <c:cat>
            <c:strLit>
              <c:ptCount val="1"/>
              <c:pt idx="0">
                <c:v>Totaal</c:v>
              </c:pt>
            </c:strLit>
          </c:cat>
          <c:val>
            <c:numRef>
              <c:f>'Projecten_Investeringen_euro''s'!$C$20</c:f>
              <c:numCache>
                <c:formatCode>0</c:formatCode>
                <c:ptCount val="1"/>
                <c:pt idx="0">
                  <c:v>129617925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88032"/>
        <c:axId val="46189568"/>
      </c:barChart>
      <c:catAx>
        <c:axId val="4618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46189568"/>
        <c:crosses val="autoZero"/>
        <c:auto val="1"/>
        <c:lblAlgn val="ctr"/>
        <c:lblOffset val="100"/>
        <c:noMultiLvlLbl val="0"/>
      </c:catAx>
      <c:valAx>
        <c:axId val="461895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618803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00990506531972E-2"/>
                <c:y val="0.32653696621402839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nl-NL"/>
                    <a:t>Bedrag in miljoenen</a:t>
                  </a:r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67332912906665277"/>
          <c:y val="0.49942071055982379"/>
          <c:w val="0.30781115907731516"/>
          <c:h val="0.2216677777777777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685E-4C7D-43DA-A5CC-0B0D5026355F}" type="datetimeFigureOut">
              <a:rPr lang="en-GB" smtClean="0"/>
              <a:t>23/09/2016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853F6-AE1D-4F34-9804-4AB3DFEE84B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16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29AB-9358-49E1-8FD0-4054CCAEEAF1}" type="datetimeFigureOut">
              <a:rPr lang="nl-NL" smtClean="0"/>
              <a:t>23-9-2016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CCDE-545F-400D-A2F1-8024638969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78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6CCDE-545F-400D-A2F1-8024638969D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580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6CCDE-545F-400D-A2F1-8024638969D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51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2.jp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800" y="2338916"/>
            <a:ext cx="5004152" cy="512699"/>
          </a:xfrm>
        </p:spPr>
        <p:txBody>
          <a:bodyPr lIns="0" tIns="0" rIns="0" bIns="0">
            <a:normAutofit/>
          </a:bodyPr>
          <a:lstStyle>
            <a:lvl1pPr>
              <a:lnSpc>
                <a:spcPts val="3600"/>
              </a:lnSpc>
              <a:defRPr sz="33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800" y="3058583"/>
            <a:ext cx="3708008" cy="647772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600"/>
              </a:lnSpc>
              <a:buNone/>
              <a:defRPr sz="2300" i="1">
                <a:solidFill>
                  <a:srgbClr val="C7D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NameBox"/>
          <p:cNvSpPr txBox="1"/>
          <p:nvPr userDrawn="1"/>
        </p:nvSpPr>
        <p:spPr>
          <a:xfrm>
            <a:off x="936000" y="4075184"/>
            <a:ext cx="3312368" cy="2050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600"/>
              </a:lnSpc>
            </a:pPr>
            <a:endParaRPr lang="en-GB" sz="1200" dirty="0">
              <a:solidFill>
                <a:srgbClr val="0057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46800" y="4364038"/>
            <a:ext cx="3600450" cy="719137"/>
          </a:xfrm>
        </p:spPr>
        <p:txBody>
          <a:bodyPr l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4" name="Sec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504000"/>
            <a:ext cx="2433600" cy="641346"/>
          </a:xfrm>
          <a:prstGeom prst="rect">
            <a:avLst/>
          </a:prstGeom>
        </p:spPr>
      </p:pic>
      <p:pic>
        <p:nvPicPr>
          <p:cNvPr id="6" name="corpLogo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504000"/>
            <a:ext cx="24336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424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No Sh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7999"/>
            <a:ext cx="3600000" cy="464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7600" y="1188000"/>
            <a:ext cx="3600000" cy="464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  <p:cxnSp>
        <p:nvCxnSpPr>
          <p:cNvPr id="5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88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No Shade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8000"/>
            <a:ext cx="3600000" cy="428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7600" y="1548000"/>
            <a:ext cx="3600000" cy="428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7999" y="1087200"/>
            <a:ext cx="7200000" cy="432000"/>
          </a:xfrm>
        </p:spPr>
        <p:txBody>
          <a:bodyPr tIns="0" rIns="0" bIns="0">
            <a:normAutofit/>
          </a:bodyPr>
          <a:lstStyle>
            <a:lvl1pPr marL="0" indent="0">
              <a:buNone/>
              <a:defRPr sz="2700" i="1"/>
            </a:lvl1pPr>
          </a:lstStyle>
          <a:p>
            <a:pPr lvl="0"/>
            <a:r>
              <a:rPr lang="en-GB" dirty="0" smtClean="0"/>
              <a:t>Second Line</a:t>
            </a:r>
            <a:endParaRPr lang="en-GB" dirty="0"/>
          </a:p>
        </p:txBody>
      </p:sp>
      <p:cxnSp>
        <p:nvCxnSpPr>
          <p:cNvPr id="5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26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rojects\Royal Haskoning\Stock Images\Picture-With-Caption.jpg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/>
          <a:stretch/>
        </p:blipFill>
        <p:spPr bwMode="auto">
          <a:xfrm>
            <a:off x="0" y="0"/>
            <a:ext cx="9144000" cy="58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Projects\Royal Haskoning\file resources\RoyalHaskoningDHV\Company Style\PP Backgrounds\Corporate\Picture with Captio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8000" y="467999"/>
            <a:ext cx="3600000" cy="1440000"/>
          </a:xfrm>
          <a:solidFill>
            <a:srgbClr val="FFFFFF">
              <a:alpha val="80000"/>
            </a:srgbClr>
          </a:solidFill>
        </p:spPr>
        <p:txBody>
          <a:bodyPr anchor="ctr" anchorCtr="0">
            <a:normAutofit/>
          </a:bodyPr>
          <a:lstStyle>
            <a:lvl1pPr marL="0" indent="174625">
              <a:buFont typeface="Arial" pitchFamily="34" charset="0"/>
              <a:buChar char="&gt;"/>
              <a:defRPr sz="17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2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76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552000" cy="5474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26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552272" cy="5474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087200"/>
            <a:ext cx="7200800" cy="432000"/>
          </a:xfrm>
        </p:spPr>
        <p:txBody>
          <a:bodyPr tIns="0" rIns="0" bIns="0">
            <a:normAutofit/>
          </a:bodyPr>
          <a:lstStyle>
            <a:lvl1pPr marL="0" indent="0">
              <a:buNone/>
              <a:defRPr sz="2700" i="1"/>
            </a:lvl1pPr>
          </a:lstStyle>
          <a:p>
            <a:pPr lvl="0"/>
            <a:r>
              <a:rPr lang="en-GB" dirty="0" smtClean="0"/>
              <a:t>Second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1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ith Image"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rojects\Royal Haskoning\Stock Images\Title-Slide-with-Image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3116"/>
            <a:ext cx="9144000" cy="609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Projects\Royal HaskoningDHV\Docs from Designer\Dec 2012 Final\PNG\Combo1 Corporate\Title-Slide-with-pic-Combo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800" y="2338916"/>
            <a:ext cx="5004152" cy="512699"/>
          </a:xfrm>
        </p:spPr>
        <p:txBody>
          <a:bodyPr lIns="0" tIns="0" rIns="0" bIns="0">
            <a:normAutofit/>
          </a:bodyPr>
          <a:lstStyle>
            <a:lvl1pPr>
              <a:lnSpc>
                <a:spcPts val="3600"/>
              </a:lnSpc>
              <a:defRPr sz="33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800" y="3058583"/>
            <a:ext cx="3708008" cy="647772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600"/>
              </a:lnSpc>
              <a:buNone/>
              <a:defRPr sz="2300" i="1">
                <a:solidFill>
                  <a:srgbClr val="C7D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NameBox"/>
          <p:cNvSpPr txBox="1"/>
          <p:nvPr userDrawn="1"/>
        </p:nvSpPr>
        <p:spPr>
          <a:xfrm>
            <a:off x="936000" y="4075184"/>
            <a:ext cx="3312368" cy="2050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600"/>
              </a:lnSpc>
            </a:pPr>
            <a:endParaRPr lang="en-GB" sz="1200" dirty="0">
              <a:solidFill>
                <a:srgbClr val="00577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46800" y="4364038"/>
            <a:ext cx="3600450" cy="719137"/>
          </a:xfrm>
        </p:spPr>
        <p:txBody>
          <a:bodyPr lIns="0"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SecLogo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504000"/>
            <a:ext cx="2433600" cy="641346"/>
          </a:xfrm>
          <a:prstGeom prst="rect">
            <a:avLst/>
          </a:prstGeom>
        </p:spPr>
      </p:pic>
      <p:pic>
        <p:nvPicPr>
          <p:cNvPr id="6" name="corpLogo"/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504000"/>
            <a:ext cx="24336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17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552000" cy="5474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671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552000" cy="5474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548000"/>
            <a:ext cx="7272352" cy="428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7999" y="1087200"/>
            <a:ext cx="7200000" cy="432000"/>
          </a:xfrm>
        </p:spPr>
        <p:txBody>
          <a:bodyPr tIns="0" rIns="0" bIns="0">
            <a:normAutofit/>
          </a:bodyPr>
          <a:lstStyle>
            <a:lvl1pPr marL="0" indent="0">
              <a:buNone/>
              <a:defRPr sz="2700" i="1"/>
            </a:lvl1pPr>
          </a:lstStyle>
          <a:p>
            <a:pPr lvl="0"/>
            <a:r>
              <a:rPr lang="en-GB" dirty="0" smtClean="0"/>
              <a:t>Second 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794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Projects\Royal Haskoning\Stock Images\Section-Header.jpg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748464" cy="58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1080000"/>
            <a:ext cx="5256000" cy="468000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1987200"/>
            <a:ext cx="4680000" cy="432000"/>
          </a:xfrm>
        </p:spPr>
        <p:txBody>
          <a:bodyPr>
            <a:noAutofit/>
          </a:bodyPr>
          <a:lstStyle>
            <a:lvl1pPr marL="0" indent="0">
              <a:buNone/>
              <a:defRPr sz="2700" i="1">
                <a:solidFill>
                  <a:srgbClr val="C7D300"/>
                </a:solidFill>
              </a:defRPr>
            </a:lvl1pPr>
          </a:lstStyle>
          <a:p>
            <a:pPr lvl="0"/>
            <a:r>
              <a:rPr lang="en-GB" dirty="0" smtClean="0"/>
              <a:t>Second Line</a:t>
            </a:r>
            <a:endParaRPr lang="en-GB" dirty="0"/>
          </a:p>
        </p:txBody>
      </p:sp>
      <p:cxnSp>
        <p:nvCxnSpPr>
          <p:cNvPr id="5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88000"/>
            <a:ext cx="9144000" cy="4644000"/>
          </a:xfrm>
          <a:prstGeom prst="rect">
            <a:avLst/>
          </a:prstGeom>
          <a:gradFill flip="none" rotWithShape="1">
            <a:gsLst>
              <a:gs pos="0">
                <a:srgbClr val="C7D300">
                  <a:lumMod val="15000"/>
                  <a:lumOff val="85000"/>
                </a:srgbClr>
              </a:gs>
              <a:gs pos="100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7999"/>
            <a:ext cx="3600000" cy="464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7600" y="1188000"/>
            <a:ext cx="3600000" cy="464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  <p:cxnSp>
        <p:nvCxnSpPr>
          <p:cNvPr id="5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155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548000"/>
            <a:ext cx="9144000" cy="4284000"/>
          </a:xfrm>
          <a:prstGeom prst="rect">
            <a:avLst/>
          </a:prstGeom>
          <a:gradFill flip="none" rotWithShape="1">
            <a:gsLst>
              <a:gs pos="0">
                <a:srgbClr val="C7D300">
                  <a:lumMod val="15000"/>
                  <a:lumOff val="85000"/>
                </a:srgbClr>
              </a:gs>
              <a:gs pos="100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8000"/>
            <a:ext cx="3600000" cy="428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7600" y="1548000"/>
            <a:ext cx="3600000" cy="42840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7999" y="1087200"/>
            <a:ext cx="7200000" cy="432000"/>
          </a:xfrm>
        </p:spPr>
        <p:txBody>
          <a:bodyPr tIns="0" rIns="0" bIns="0">
            <a:normAutofit/>
          </a:bodyPr>
          <a:lstStyle>
            <a:lvl1pPr marL="0" indent="0">
              <a:buNone/>
              <a:defRPr sz="2700" i="1"/>
            </a:lvl1pPr>
          </a:lstStyle>
          <a:p>
            <a:pPr lvl="0"/>
            <a:r>
              <a:rPr lang="en-GB" dirty="0" smtClean="0"/>
              <a:t>Second Line</a:t>
            </a:r>
            <a:endParaRPr lang="en-GB" dirty="0"/>
          </a:p>
        </p:txBody>
      </p:sp>
      <p:cxnSp>
        <p:nvCxnSpPr>
          <p:cNvPr id="5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95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Text &amp; Image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rojects\Royal Haskoning\Stock Images\Two-Content-Text-and-Image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11"/>
          <a:stretch/>
        </p:blipFill>
        <p:spPr bwMode="auto">
          <a:xfrm>
            <a:off x="4572000" y="1188000"/>
            <a:ext cx="4572000" cy="464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Projects\Royal Haskoning\file resources\RoyalHaskoningDHV\Company Style\PP Backgrounds\Corporate\Two Content - Text &amp; Imag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1188000"/>
            <a:ext cx="4572000" cy="4642580"/>
          </a:xfrm>
          <a:prstGeom prst="rect">
            <a:avLst/>
          </a:prstGeom>
          <a:gradFill flip="none" rotWithShape="1">
            <a:gsLst>
              <a:gs pos="0">
                <a:srgbClr val="C7D300">
                  <a:lumMod val="15000"/>
                  <a:lumOff val="85000"/>
                </a:srgbClr>
              </a:gs>
              <a:gs pos="100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000"/>
            <a:ext cx="3600000" cy="464258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  <p:cxnSp>
        <p:nvCxnSpPr>
          <p:cNvPr id="5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762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Text &amp; Image With Subheading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rojects\Royal Haskoning\Stock Images\Two-Content-Text-and-Image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7"/>
          <a:stretch/>
        </p:blipFill>
        <p:spPr bwMode="auto">
          <a:xfrm>
            <a:off x="4572000" y="1548000"/>
            <a:ext cx="4572000" cy="428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Projects\Royal Haskoning\file resources\RoyalHaskoningDHV\Company Style\PP Backgrounds\Corporate\Two Content - Text &amp; Image With Subheading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1548000"/>
            <a:ext cx="4572000" cy="4282580"/>
          </a:xfrm>
          <a:prstGeom prst="rect">
            <a:avLst/>
          </a:prstGeom>
          <a:gradFill flip="none" rotWithShape="1">
            <a:gsLst>
              <a:gs pos="0">
                <a:srgbClr val="C7D300">
                  <a:lumMod val="15000"/>
                  <a:lumOff val="85000"/>
                </a:srgbClr>
              </a:gs>
              <a:gs pos="100000">
                <a:schemeClr val="bg1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8000"/>
            <a:ext cx="3600000" cy="428258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7999" y="1087200"/>
            <a:ext cx="7200000" cy="432000"/>
          </a:xfrm>
        </p:spPr>
        <p:txBody>
          <a:bodyPr tIns="0" rIns="0" bIns="0">
            <a:normAutofit/>
          </a:bodyPr>
          <a:lstStyle>
            <a:lvl1pPr marL="0" indent="0">
              <a:buNone/>
              <a:defRPr sz="2700" i="1"/>
            </a:lvl1pPr>
          </a:lstStyle>
          <a:p>
            <a:pPr lvl="0"/>
            <a:r>
              <a:rPr lang="en-GB" dirty="0" smtClean="0"/>
              <a:t>Second Line</a:t>
            </a:r>
            <a:endParaRPr lang="en-GB" dirty="0"/>
          </a:p>
        </p:txBody>
      </p:sp>
      <p:cxnSp>
        <p:nvCxnSpPr>
          <p:cNvPr id="4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451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552272" cy="5474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188000"/>
            <a:ext cx="7272352" cy="464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720000" y="5986800"/>
            <a:ext cx="4320000" cy="1799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100"/>
              </a:lnSpc>
              <a:defRPr sz="1200">
                <a:solidFill>
                  <a:srgbClr val="00577E"/>
                </a:solidFill>
              </a:defRPr>
            </a:lvl1pPr>
          </a:lstStyle>
          <a:p>
            <a:r>
              <a:rPr lang="nl-NL" smtClean="0"/>
              <a:t>Gegevens gebaseerd op 127 toegekende projecten, periode 2007-2015. Voor meer projectinformatie: www.ikwaddengebied.nl / knop Waddenfonds.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47460"/>
            <a:ext cx="180000" cy="1799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C7D3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31F7836-E4B3-4985-A8BA-D04AF4A8C90B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FooterBox"/>
          <p:cNvSpPr txBox="1"/>
          <p:nvPr/>
        </p:nvSpPr>
        <p:spPr>
          <a:xfrm>
            <a:off x="720000" y="6347460"/>
            <a:ext cx="4320000" cy="17991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900" smtClean="0">
                <a:solidFill>
                  <a:srgbClr val="00577E"/>
                </a:solidFill>
                <a:latin typeface="Arial" pitchFamily="34" charset="0"/>
                <a:cs typeface="Arial" pitchFamily="34" charset="0"/>
              </a:rPr>
              <a:t>12 september 2016</a:t>
            </a:r>
            <a:endParaRPr lang="en-GB" sz="900" dirty="0">
              <a:solidFill>
                <a:srgbClr val="00577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829300"/>
            <a:ext cx="9144000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FooterSecLogo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401" y="6225025"/>
            <a:ext cx="1350000" cy="355776"/>
          </a:xfrm>
          <a:prstGeom prst="rect">
            <a:avLst/>
          </a:prstGeom>
        </p:spPr>
      </p:pic>
      <p:pic>
        <p:nvPicPr>
          <p:cNvPr id="8" name="Logo"/>
          <p:cNvPicPr>
            <a:picLocks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401" y="6040801"/>
            <a:ext cx="1440000" cy="540000"/>
          </a:xfrm>
          <a:prstGeom prst="rect">
            <a:avLst/>
          </a:prstGeom>
        </p:spPr>
      </p:pic>
      <p:cxnSp>
        <p:nvCxnSpPr>
          <p:cNvPr id="9" name="seperatorBar"/>
          <p:cNvCxnSpPr/>
          <p:nvPr userDrawn="1"/>
        </p:nvCxnSpPr>
        <p:spPr>
          <a:xfrm>
            <a:off x="0" y="5828401"/>
            <a:ext cx="9144002" cy="0"/>
          </a:xfrm>
          <a:prstGeom prst="line">
            <a:avLst/>
          </a:prstGeom>
          <a:ln w="15875">
            <a:solidFill>
              <a:srgbClr val="005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68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74" r:id="rId4"/>
    <p:sldLayoutId id="2147483666" r:id="rId5"/>
    <p:sldLayoutId id="2147483672" r:id="rId6"/>
    <p:sldLayoutId id="2147483673" r:id="rId7"/>
    <p:sldLayoutId id="2147483663" r:id="rId8"/>
    <p:sldLayoutId id="2147483670" r:id="rId9"/>
    <p:sldLayoutId id="2147483664" r:id="rId10"/>
    <p:sldLayoutId id="2147483671" r:id="rId11"/>
    <p:sldLayoutId id="2147483667" r:id="rId12"/>
    <p:sldLayoutId id="2147483654" r:id="rId13"/>
    <p:sldLayoutId id="2147483669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57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0000" indent="-270000" algn="l" defTabSz="914400" rtl="0" eaLnBrk="1" latinLnBrk="0" hangingPunct="1">
        <a:spcBef>
          <a:spcPts val="0"/>
        </a:spcBef>
        <a:buClr>
          <a:srgbClr val="C7D300"/>
        </a:buClr>
        <a:buSzPct val="80000"/>
        <a:buFont typeface="Wingdings" pitchFamily="2" charset="2"/>
        <a:buChar char="n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1pPr>
      <a:lvl2pPr marL="540000" indent="-270000" algn="l" defTabSz="914400" rtl="0" eaLnBrk="1" latinLnBrk="0" hangingPunct="1">
        <a:spcBef>
          <a:spcPts val="0"/>
        </a:spcBef>
        <a:buClr>
          <a:srgbClr val="C7D300"/>
        </a:buClr>
        <a:buSzPct val="70000"/>
        <a:buFont typeface="Wingdings" pitchFamily="2" charset="2"/>
        <a:buChar char="n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2pPr>
      <a:lvl3pPr marL="810000" indent="-270000" algn="l" defTabSz="914400" rtl="0" eaLnBrk="1" latinLnBrk="0" hangingPunct="1">
        <a:spcBef>
          <a:spcPts val="0"/>
        </a:spcBef>
        <a:buClr>
          <a:srgbClr val="C7D300"/>
        </a:buClr>
        <a:buSzPct val="70000"/>
        <a:buFont typeface="Wingdings" pitchFamily="2" charset="2"/>
        <a:buChar char="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3pPr>
      <a:lvl4pPr marL="1080000" indent="-270000" algn="l" defTabSz="914400" rtl="0" eaLnBrk="1" latinLnBrk="0" hangingPunct="1">
        <a:spcBef>
          <a:spcPts val="0"/>
        </a:spcBef>
        <a:buClr>
          <a:srgbClr val="C7D300"/>
        </a:buClr>
        <a:buSzPct val="70000"/>
        <a:buFont typeface="Wingdings" pitchFamily="2" charset="2"/>
        <a:buChar char="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4pPr>
      <a:lvl5pPr marL="1350000" indent="-270000" algn="l" defTabSz="914400" rtl="0" eaLnBrk="1" latinLnBrk="0" hangingPunct="1">
        <a:spcBef>
          <a:spcPts val="0"/>
        </a:spcBef>
        <a:buClr>
          <a:srgbClr val="C7D300"/>
        </a:buClr>
        <a:buSzPct val="70000"/>
        <a:buFont typeface="Wingdings" pitchFamily="2" charset="2"/>
        <a:buChar char=""/>
        <a:defRPr sz="1400" kern="1200">
          <a:solidFill>
            <a:srgbClr val="00577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Analyse </a:t>
            </a:r>
            <a:r>
              <a:rPr lang="en-GB" dirty="0" err="1" smtClean="0"/>
              <a:t>Waddenfondsprojecten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Bert Groffen, Pauline van Heugten, Mirte Schipper</a:t>
            </a:r>
          </a:p>
          <a:p>
            <a:r>
              <a:rPr lang="de-DE" dirty="0" smtClean="0"/>
              <a:t>12 </a:t>
            </a:r>
            <a:r>
              <a:rPr lang="de-DE" dirty="0" err="1" smtClean="0"/>
              <a:t>september</a:t>
            </a:r>
            <a:r>
              <a:rPr lang="de-DE" dirty="0" smtClean="0"/>
              <a:t>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0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Economie/Ecologie - procentueel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4117"/>
              </p:ext>
            </p:extLst>
          </p:nvPr>
        </p:nvGraphicFramePr>
        <p:xfrm>
          <a:off x="1812512" y="1627212"/>
          <a:ext cx="50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Gebruikte data: gegevens van status ‘verwacht</a:t>
            </a:r>
            <a:r>
              <a:rPr lang="nl-NL" dirty="0" smtClean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71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Economie/Ecologie - procentueel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068185"/>
              </p:ext>
            </p:extLst>
          </p:nvPr>
        </p:nvGraphicFramePr>
        <p:xfrm>
          <a:off x="1043608" y="1843236"/>
          <a:ext cx="43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Gebruikte data: gegevens van status ‘verwacht</a:t>
            </a:r>
            <a:r>
              <a:rPr lang="nl-NL" dirty="0" smtClean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07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Economie/Ecologie – absoluut </a:t>
            </a:r>
            <a:r>
              <a:rPr lang="en-GB" dirty="0" smtClean="0"/>
              <a:t>(€)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12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948264" y="5357491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rgbClr val="00577E"/>
                </a:solidFill>
              </a:rPr>
              <a:t>Gebruikte</a:t>
            </a:r>
            <a:r>
              <a:rPr lang="nl-NL" sz="1200" dirty="0" smtClean="0"/>
              <a:t> </a:t>
            </a:r>
            <a:r>
              <a:rPr lang="nl-NL" sz="1000" dirty="0">
                <a:solidFill>
                  <a:srgbClr val="00577E"/>
                </a:solidFill>
              </a:rPr>
              <a:t>data</a:t>
            </a:r>
            <a:r>
              <a:rPr lang="nl-NL" sz="1000" dirty="0" smtClean="0">
                <a:solidFill>
                  <a:srgbClr val="00577E"/>
                </a:solidFill>
              </a:rPr>
              <a:t>: gegevens </a:t>
            </a:r>
            <a:r>
              <a:rPr lang="nl-NL" sz="1000" dirty="0">
                <a:solidFill>
                  <a:srgbClr val="00577E"/>
                </a:solidFill>
              </a:rPr>
              <a:t>van status ‘verwacht</a:t>
            </a:r>
            <a:r>
              <a:rPr lang="nl-NL" sz="1000" dirty="0" smtClean="0">
                <a:solidFill>
                  <a:srgbClr val="00577E"/>
                </a:solidFill>
              </a:rPr>
              <a:t>’</a:t>
            </a:r>
            <a:endParaRPr lang="nl-NL" sz="1000" dirty="0">
              <a:solidFill>
                <a:srgbClr val="00577E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826504"/>
              </p:ext>
            </p:extLst>
          </p:nvPr>
        </p:nvGraphicFramePr>
        <p:xfrm>
          <a:off x="1979712" y="1627212"/>
          <a:ext cx="50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Gebruikte data: gegevens van status ‘verwacht</a:t>
            </a:r>
            <a:r>
              <a:rPr lang="nl-NL" dirty="0" smtClean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947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Economie/Ecologie – absoluut (€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610400"/>
              </p:ext>
            </p:extLst>
          </p:nvPr>
        </p:nvGraphicFramePr>
        <p:xfrm>
          <a:off x="1043608" y="1699220"/>
          <a:ext cx="43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Gebruikte data: gegevens van status ‘verwacht</a:t>
            </a:r>
            <a:r>
              <a:rPr lang="nl-NL" dirty="0" smtClean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30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VI. Thema’s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865766"/>
              </p:ext>
            </p:extLst>
          </p:nvPr>
        </p:nvGraphicFramePr>
        <p:xfrm>
          <a:off x="1115616" y="1123156"/>
          <a:ext cx="57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5875683"/>
            <a:ext cx="8640960" cy="216025"/>
          </a:xfrm>
        </p:spPr>
        <p:txBody>
          <a:bodyPr/>
          <a:lstStyle/>
          <a:p>
            <a:r>
              <a:rPr lang="nl-NL" dirty="0" smtClean="0"/>
              <a:t>Gegevens gebaseerd op 127 projecten, periode 2007-2015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8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mtClean="0"/>
              <a:t>VI. Thema’s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15</a:t>
            </a:fld>
            <a:endParaRPr lang="en-GB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249221"/>
              </p:ext>
            </p:extLst>
          </p:nvPr>
        </p:nvGraphicFramePr>
        <p:xfrm>
          <a:off x="179512" y="1123156"/>
          <a:ext cx="8208000" cy="39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5875683"/>
            <a:ext cx="8640960" cy="216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127 projecten,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Data gebaseerd op 97 </a:t>
            </a:r>
            <a:r>
              <a:rPr lang="nl-NL" dirty="0"/>
              <a:t>projecten waaraan een thema is toegekend. Aan 12 van deze projecten zijn 2 thema’s </a:t>
            </a:r>
            <a:r>
              <a:rPr lang="nl-NL" dirty="0" smtClean="0"/>
              <a:t>toegekend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3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presentatie geeft inzicht in een aantal kerngegevens van de Waddenfondsprojecten</a:t>
            </a:r>
          </a:p>
          <a:p>
            <a:pPr lvl="1"/>
            <a:r>
              <a:rPr lang="nl-NL" dirty="0" smtClean="0"/>
              <a:t>I.   Aantallen</a:t>
            </a:r>
          </a:p>
          <a:p>
            <a:pPr lvl="1"/>
            <a:r>
              <a:rPr lang="nl-NL" dirty="0" smtClean="0"/>
              <a:t>II.  Status projecten</a:t>
            </a:r>
          </a:p>
          <a:p>
            <a:pPr lvl="1"/>
            <a:r>
              <a:rPr lang="nl-NL" dirty="0" smtClean="0"/>
              <a:t>III. Geografische verdeling projecten</a:t>
            </a:r>
          </a:p>
          <a:p>
            <a:pPr lvl="1"/>
            <a:r>
              <a:rPr lang="nl-NL" dirty="0" smtClean="0"/>
              <a:t>IV. Investeringen – Waddenfonds/cofinanciering – procentueel en absoluut (€)</a:t>
            </a:r>
          </a:p>
          <a:p>
            <a:pPr lvl="1"/>
            <a:r>
              <a:rPr lang="nl-NL" dirty="0" smtClean="0"/>
              <a:t>V.  Investeringen – Economie/Ecologie – procentueel en absoluut (€)</a:t>
            </a:r>
          </a:p>
          <a:p>
            <a:pPr lvl="1"/>
            <a:r>
              <a:rPr lang="nl-NL" dirty="0" smtClean="0"/>
              <a:t>VI. Thema’s</a:t>
            </a:r>
          </a:p>
          <a:p>
            <a:r>
              <a:rPr lang="nl-NL" dirty="0" smtClean="0"/>
              <a:t>Het betreft alle projecten (voor en na decentralisatie) tot en met </a:t>
            </a:r>
            <a:r>
              <a:rPr lang="nl-NL" dirty="0"/>
              <a:t>2015</a:t>
            </a:r>
          </a:p>
          <a:p>
            <a:r>
              <a:rPr lang="nl-NL" dirty="0" smtClean="0"/>
              <a:t>Exclusief de (meeste) projecten uit de categorie BLI (Budget Lokale Innovaties)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/>
          </a:bodyPr>
          <a:lstStyle/>
          <a:p>
            <a:r>
              <a:rPr lang="en-GB" dirty="0" smtClean="0"/>
              <a:t>I. </a:t>
            </a:r>
            <a:r>
              <a:rPr lang="nl-NL" dirty="0" smtClean="0"/>
              <a:t>Aantal</a:t>
            </a:r>
            <a:r>
              <a:rPr lang="en-GB" dirty="0" smtClean="0"/>
              <a:t> </a:t>
            </a:r>
            <a:r>
              <a:rPr lang="nl-NL" dirty="0" smtClean="0"/>
              <a:t>projecten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5875683"/>
            <a:ext cx="8640960" cy="216025"/>
          </a:xfrm>
        </p:spPr>
        <p:txBody>
          <a:bodyPr/>
          <a:lstStyle/>
          <a:p>
            <a:r>
              <a:rPr lang="nl-NL" dirty="0" smtClean="0"/>
              <a:t>Gegevens gebaseerd op 127 projecten, periode 2007-2015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690438"/>
              </p:ext>
            </p:extLst>
          </p:nvPr>
        </p:nvGraphicFramePr>
        <p:xfrm>
          <a:off x="1547664" y="1267172"/>
          <a:ext cx="5760000" cy="41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09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II. Status </a:t>
            </a:r>
            <a:r>
              <a:rPr lang="nl-NL" dirty="0" smtClean="0"/>
              <a:t>projecten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6410832"/>
              </p:ext>
            </p:extLst>
          </p:nvPr>
        </p:nvGraphicFramePr>
        <p:xfrm>
          <a:off x="179512" y="1843236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5593"/>
              </p:ext>
            </p:extLst>
          </p:nvPr>
        </p:nvGraphicFramePr>
        <p:xfrm>
          <a:off x="3059832" y="1915244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569448"/>
              </p:ext>
            </p:extLst>
          </p:nvPr>
        </p:nvGraphicFramePr>
        <p:xfrm>
          <a:off x="5940152" y="1915244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angle 3"/>
          <p:cNvSpPr/>
          <p:nvPr/>
        </p:nvSpPr>
        <p:spPr>
          <a:xfrm>
            <a:off x="611560" y="5033292"/>
            <a:ext cx="8280920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dirty="0" smtClean="0">
                <a:solidFill>
                  <a:schemeClr val="tx1"/>
                </a:solidFill>
              </a:rPr>
              <a:t>De doorlooptijd van projecten is veelal meer dan 3 jaar. Dit verklaart dat veel projecten , zowel uit de Rijksperiode als uit de periode na decentralisatie, nog niet zijn afgerond.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5875683"/>
            <a:ext cx="8640960" cy="216025"/>
          </a:xfrm>
        </p:spPr>
        <p:txBody>
          <a:bodyPr/>
          <a:lstStyle/>
          <a:p>
            <a:r>
              <a:rPr lang="nl-NL" dirty="0" smtClean="0"/>
              <a:t>Gegevens gebaseerd op 127 projecten, periode 2007-2015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9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III. </a:t>
            </a:r>
            <a:r>
              <a:rPr lang="nl-NL" dirty="0" smtClean="0"/>
              <a:t>Geografische verdeling projecten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845688"/>
              </p:ext>
            </p:extLst>
          </p:nvPr>
        </p:nvGraphicFramePr>
        <p:xfrm>
          <a:off x="0" y="1915244"/>
          <a:ext cx="4572000" cy="28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434334"/>
              </p:ext>
            </p:extLst>
          </p:nvPr>
        </p:nvGraphicFramePr>
        <p:xfrm>
          <a:off x="4499992" y="1915244"/>
          <a:ext cx="4572000" cy="28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er Placeholder 6"/>
          <p:cNvSpPr txBox="1">
            <a:spLocks/>
          </p:cNvSpPr>
          <p:nvPr/>
        </p:nvSpPr>
        <p:spPr>
          <a:xfrm>
            <a:off x="872400" y="6100092"/>
            <a:ext cx="8172480" cy="2190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ts val="1100"/>
              </a:lnSpc>
              <a:defRPr sz="1200" kern="1200">
                <a:solidFill>
                  <a:srgbClr val="00577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5875683"/>
            <a:ext cx="8640960" cy="216025"/>
          </a:xfrm>
        </p:spPr>
        <p:txBody>
          <a:bodyPr/>
          <a:lstStyle/>
          <a:p>
            <a:r>
              <a:rPr lang="nl-NL" dirty="0" smtClean="0"/>
              <a:t>Gegevens gebaseerd op 127 projecten, periode 2007-2015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4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Waddenfonds/cofinanciering - procentueel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606646"/>
              </p:ext>
            </p:extLst>
          </p:nvPr>
        </p:nvGraphicFramePr>
        <p:xfrm>
          <a:off x="1979712" y="1627212"/>
          <a:ext cx="50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611560" y="5011588"/>
            <a:ext cx="8280920" cy="770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dirty="0" smtClean="0">
                <a:solidFill>
                  <a:schemeClr val="tx1"/>
                </a:solidFill>
              </a:rPr>
              <a:t>Onder cofinanciering wordt verstaan:  het geheel aan investeringen uit andere bronnen dan uit het Waddenfonds. Dit kunnen overheidsmiddelen zijn (bijvoorbeeld cofinanciering van provincies of gemeenten) of private bronnen.</a:t>
            </a:r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Gebruikte data: gegevens van status ‘verwacht’</a:t>
            </a:r>
          </a:p>
        </p:txBody>
      </p:sp>
    </p:spTree>
    <p:extLst>
      <p:ext uri="{BB962C8B-B14F-4D97-AF65-F5344CB8AC3E}">
        <p14:creationId xmlns:p14="http://schemas.microsoft.com/office/powerpoint/2010/main" val="42177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Waddenfonds/cofinanciering - procentueel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240099"/>
              </p:ext>
            </p:extLst>
          </p:nvPr>
        </p:nvGraphicFramePr>
        <p:xfrm>
          <a:off x="1259632" y="1699220"/>
          <a:ext cx="43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Gebruikte data: gegevens van status ‘verwacht</a:t>
            </a:r>
            <a:r>
              <a:rPr lang="nl-NL" dirty="0" smtClean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Waddenfonds/cofinanciering – absoluut </a:t>
            </a:r>
            <a:r>
              <a:rPr lang="en-GB" dirty="0" smtClean="0"/>
              <a:t>(€)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482808"/>
              </p:ext>
            </p:extLst>
          </p:nvPr>
        </p:nvGraphicFramePr>
        <p:xfrm>
          <a:off x="1836256" y="1483196"/>
          <a:ext cx="504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Gebruikte data: gegevens van status ‘verwacht</a:t>
            </a:r>
            <a:r>
              <a:rPr lang="nl-NL" dirty="0" smtClean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03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8424480" cy="5474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IV. </a:t>
            </a:r>
            <a:r>
              <a:rPr lang="nl-NL" dirty="0" smtClean="0"/>
              <a:t>Investeringen: </a:t>
            </a:r>
            <a:br>
              <a:rPr lang="nl-NL" dirty="0" smtClean="0"/>
            </a:br>
            <a:r>
              <a:rPr lang="nl-NL" dirty="0" smtClean="0"/>
              <a:t>Waddenfonds/cofinanciering – absoluut </a:t>
            </a:r>
            <a:r>
              <a:rPr lang="en-GB" dirty="0" smtClean="0"/>
              <a:t>(€)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7836-E4B3-4985-A8BA-D04AF4A8C90B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507237"/>
              </p:ext>
            </p:extLst>
          </p:nvPr>
        </p:nvGraphicFramePr>
        <p:xfrm>
          <a:off x="1043608" y="1699220"/>
          <a:ext cx="432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1520" y="5875684"/>
            <a:ext cx="8640960" cy="2190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Gegevens gebaseerd op 119 projecten (82 toegekend en 37 vastgesteld), periode 2007-2015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Gebruikte data: gegevens van status ‘verwacht</a:t>
            </a:r>
            <a:r>
              <a:rPr lang="nl-NL" dirty="0" smtClean="0"/>
              <a:t>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34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555</Words>
  <Application>Microsoft Office PowerPoint</Application>
  <PresentationFormat>Aangepast</PresentationFormat>
  <Paragraphs>89</Paragraphs>
  <Slides>15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 Theme</vt:lpstr>
      <vt:lpstr>Analyse Waddenfondsprojecten</vt:lpstr>
      <vt:lpstr>Introductie</vt:lpstr>
      <vt:lpstr>I. Aantal projecten</vt:lpstr>
      <vt:lpstr>II. Status projecten</vt:lpstr>
      <vt:lpstr>III. Geografische verdeling projecten</vt:lpstr>
      <vt:lpstr>IV. Investeringen:  Waddenfonds/cofinanciering - procentueel</vt:lpstr>
      <vt:lpstr>IV. Investeringen:  Waddenfonds/cofinanciering - procentueel</vt:lpstr>
      <vt:lpstr>IV. Investeringen:  Waddenfonds/cofinanciering – absoluut (€)</vt:lpstr>
      <vt:lpstr>IV. Investeringen:  Waddenfonds/cofinanciering – absoluut (€)</vt:lpstr>
      <vt:lpstr>V. Investeringen:  Economie/Ecologie - procentueel</vt:lpstr>
      <vt:lpstr>V. Investeringen:  Economie/Ecologie - procentueel</vt:lpstr>
      <vt:lpstr>V. Investeringen:  Economie/Ecologie – absoluut (€)</vt:lpstr>
      <vt:lpstr>V. Investeringen:  Economie/Ecologie – absoluut (€)</vt:lpstr>
      <vt:lpstr>VI. Thema’s</vt:lpstr>
      <vt:lpstr>VI. Thema’s</vt:lpstr>
    </vt:vector>
  </TitlesOfParts>
  <Company>The Template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Waddenfondsprojecten</dc:title>
  <dc:creator>Bernard Lambert</dc:creator>
  <cp:lastModifiedBy>Kees Joustra</cp:lastModifiedBy>
  <cp:revision>157</cp:revision>
  <dcterms:created xsi:type="dcterms:W3CDTF">2012-12-18T19:15:05Z</dcterms:created>
  <dcterms:modified xsi:type="dcterms:W3CDTF">2016-09-23T09:35:04Z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ignTemplate">
    <vt:lpwstr>Corporate</vt:lpwstr>
  </property>
  <property fmtid="{D5CDD505-2E9C-101B-9397-08002B2CF9AE}" pid="3" name="SecondLogo">
    <vt:lpwstr/>
  </property>
  <property fmtid="{D5CDD505-2E9C-101B-9397-08002B2CF9AE}" pid="4" name="Author">
    <vt:lpwstr>Bert Groffen, Pauline van Heugten en Mirte Schipper</vt:lpwstr>
  </property>
  <property fmtid="{D5CDD505-2E9C-101B-9397-08002B2CF9AE}" pid="5" name="Date">
    <vt:lpwstr>12 september 2016</vt:lpwstr>
  </property>
  <property fmtid="{D5CDD505-2E9C-101B-9397-08002B2CF9AE}" pid="6" name="FooterLogo">
    <vt:bool>true</vt:bool>
  </property>
  <property fmtid="{D5CDD505-2E9C-101B-9397-08002B2CF9AE}" pid="7" name="FooterSecLogo">
    <vt:bool>false</vt:bool>
  </property>
  <property fmtid="{D5CDD505-2E9C-101B-9397-08002B2CF9AE}" pid="8" name="FooterDate">
    <vt:bool>true</vt:bool>
  </property>
  <property fmtid="{D5CDD505-2E9C-101B-9397-08002B2CF9AE}" pid="9" name="FooterNumbers">
    <vt:bool>true</vt:bool>
  </property>
  <property fmtid="{D5CDD505-2E9C-101B-9397-08002B2CF9AE}" pid="10" name="FooterTitle">
    <vt:bool>false</vt:bool>
  </property>
  <property fmtid="{D5CDD505-2E9C-101B-9397-08002B2CF9AE}" pid="11" name="RHDHV Template">
    <vt:bool>true</vt:bool>
  </property>
  <property fmtid="{D5CDD505-2E9C-101B-9397-08002B2CF9AE}" pid="12" name="endorsedBrandPath">
    <vt:lpwstr/>
  </property>
</Properties>
</file>